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7"/>
  </p:notesMasterIdLst>
  <p:handoutMasterIdLst>
    <p:handoutMasterId r:id="rId18"/>
  </p:handoutMasterIdLst>
  <p:sldIdLst>
    <p:sldId id="258" r:id="rId3"/>
    <p:sldId id="265" r:id="rId4"/>
    <p:sldId id="261" r:id="rId5"/>
    <p:sldId id="266" r:id="rId6"/>
    <p:sldId id="267" r:id="rId7"/>
    <p:sldId id="273" r:id="rId8"/>
    <p:sldId id="268" r:id="rId9"/>
    <p:sldId id="269" r:id="rId10"/>
    <p:sldId id="271" r:id="rId11"/>
    <p:sldId id="270" r:id="rId12"/>
    <p:sldId id="272" r:id="rId13"/>
    <p:sldId id="260" r:id="rId14"/>
    <p:sldId id="274" r:id="rId15"/>
    <p:sldId id="26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1" d="100"/>
          <a:sy n="91" d="100"/>
        </p:scale>
        <p:origin x="13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dirty="0"/>
              <a:t>Physics Enrollment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2013-2014</c:v>
                </c:pt>
                <c:pt idx="1">
                  <c:v>2014-2015</c:v>
                </c:pt>
                <c:pt idx="2">
                  <c:v>2015-2016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45</c:v>
                </c:pt>
                <c:pt idx="1">
                  <c:v>110</c:v>
                </c:pt>
                <c:pt idx="2">
                  <c:v>155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05728936"/>
        <c:axId val="305730504"/>
        <c:axId val="0"/>
      </c:bar3DChart>
      <c:catAx>
        <c:axId val="305728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730504"/>
        <c:crosses val="autoZero"/>
        <c:auto val="1"/>
        <c:lblAlgn val="ctr"/>
        <c:lblOffset val="100"/>
        <c:noMultiLvlLbl val="0"/>
      </c:catAx>
      <c:valAx>
        <c:axId val="305730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50000"/>
                  <a:lumOff val="5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728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4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/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dk1">
            <a:lumMod val="60000"/>
            <a:lumOff val="4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/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EBDA6D-DC69-4DCE-BAF7-6763517D3376}" type="datetimeFigureOut">
              <a:rPr lang="en-US"/>
              <a:t>9/26/2015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977E94-A6AB-4E02-8E43-E89F9CF4757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542583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7F6C43-988E-4257-9A1C-C162EF036D58}" type="datetimeFigureOut">
              <a:rPr lang="en-US"/>
              <a:t>9/26/2015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D491D0-8E1B-49C7-849B-A28568D94497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26325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inv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832533" y="1371600"/>
            <a:ext cx="9359467" cy="297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0" name="Rectangle 9"/>
          <p:cNvSpPr/>
          <p:nvPr/>
        </p:nvSpPr>
        <p:spPr>
          <a:xfrm>
            <a:off x="2832533" y="4462272"/>
            <a:ext cx="9359467" cy="10332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">
          <a:xfrm>
            <a:off x="3175199" y="1943842"/>
            <a:ext cx="8500062" cy="2387600"/>
          </a:xfrm>
        </p:spPr>
        <p:txBody>
          <a:bodyPr anchor="b"/>
          <a:lstStyle>
            <a:lvl1pPr algn="l">
              <a:lnSpc>
                <a:spcPct val="90000"/>
              </a:lnSpc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75199" y="4538659"/>
            <a:ext cx="8500062" cy="865321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9/26/2015</a:t>
            </a:fld>
            <a:endParaRPr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4754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9/26/2015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41333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 bwMode="inv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502152" y="-20637"/>
            <a:ext cx="7315200" cy="434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9" name="Rectangle 8"/>
          <p:cNvSpPr/>
          <p:nvPr/>
        </p:nvSpPr>
        <p:spPr>
          <a:xfrm>
            <a:off x="3502152" y="4462272"/>
            <a:ext cx="7315200" cy="17190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">
          <a:xfrm>
            <a:off x="3838015" y="658346"/>
            <a:ext cx="6597464" cy="3664417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5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38014" y="4589463"/>
            <a:ext cx="6597465" cy="1500187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9/26/2015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82452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80160" y="2194560"/>
            <a:ext cx="4489704" cy="3986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5368" y="2194560"/>
            <a:ext cx="4493424" cy="3986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9/26/2015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01040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0160" y="1828456"/>
            <a:ext cx="4489704" cy="83069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80160" y="2743194"/>
            <a:ext cx="4489704" cy="343376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9088" y="1828456"/>
            <a:ext cx="4489704" cy="83069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9088" y="2743194"/>
            <a:ext cx="4489704" cy="343376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9/26/2015</a:t>
            </a:fld>
            <a:endParaRPr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61286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9/26/2015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41611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9/26/2015</a:t>
            </a:fld>
            <a:endParaRPr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30296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18896" y="2465294"/>
            <a:ext cx="5389895" cy="4392706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1818" y="2465294"/>
            <a:ext cx="3834874" cy="3711669"/>
          </a:xfrm>
        </p:spPr>
        <p:txBody>
          <a:bodyPr>
            <a:normAutofit/>
          </a:bodyPr>
          <a:lstStyle>
            <a:lvl1pPr marL="0" indent="0">
              <a:spcBef>
                <a:spcPts val="1500"/>
              </a:spcBef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9/26/2015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14742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518896" y="1828456"/>
            <a:ext cx="5389895" cy="5029544"/>
          </a:xfrm>
        </p:spPr>
        <p:txBody>
          <a:bodyPr tIns="13716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1819" y="2465293"/>
            <a:ext cx="3834874" cy="3711669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9/26/2015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61366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9/26/2015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64405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78199" y="462249"/>
            <a:ext cx="9693088" cy="571471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8199" y="6356350"/>
            <a:ext cx="1971947" cy="365125"/>
          </a:xfrm>
        </p:spPr>
        <p:txBody>
          <a:bodyPr/>
          <a:lstStyle/>
          <a:p>
            <a:fld id="{2CCFE9AC-F15C-4FA0-A6F1-298829FA691D}" type="datetimeFigureOut">
              <a:rPr lang="en-US"/>
              <a:t>9/26/2015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82374" y="6356350"/>
            <a:ext cx="5687786" cy="365125"/>
          </a:xfrm>
        </p:spPr>
        <p:txBody>
          <a:bodyPr/>
          <a:lstStyle/>
          <a:p>
            <a:endParaRPr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 rot="5400000">
            <a:off x="7523375" y="2743540"/>
            <a:ext cx="6857433" cy="137148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 rot="5400000">
            <a:off x="8267671" y="3370131"/>
            <a:ext cx="6858000" cy="1188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66348" y="462249"/>
            <a:ext cx="1370886" cy="571471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02389" y="6356350"/>
            <a:ext cx="1968898" cy="365125"/>
          </a:xfrm>
        </p:spPr>
        <p:txBody>
          <a:bodyPr/>
          <a:lstStyle/>
          <a:p>
            <a:fld id="{BD266BE7-899D-4075-917F-DBDE33B6B692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2941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347472"/>
            <a:ext cx="12188952" cy="1188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0" y="457200"/>
            <a:ext cx="12188952" cy="137125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280160" y="466343"/>
            <a:ext cx="9628632" cy="13621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0160" y="2190749"/>
            <a:ext cx="9628632" cy="39862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80160" y="6356350"/>
            <a:ext cx="19719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CFE9AC-F15C-4FA0-A6F1-298829FA691D}" type="datetimeFigureOut">
              <a:rPr lang="en-US"/>
              <a:t>9/26/2015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52107" y="6356350"/>
            <a:ext cx="56877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39894" y="6356350"/>
            <a:ext cx="19688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66BE7-899D-4075-917F-DBDE33B6B692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71921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30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500"/>
        </a:spcBef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3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3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Physics Enrollment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Zachary Kovach</a:t>
            </a:r>
          </a:p>
          <a:p>
            <a:r>
              <a:rPr lang="en-US" dirty="0" smtClean="0"/>
              <a:t>La Joya Community High School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69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 School</a:t>
            </a:r>
            <a:endParaRPr lang="en-US" sz="32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Avondale, AZ</a:t>
            </a:r>
          </a:p>
          <a:p>
            <a:r>
              <a:rPr lang="en-US" sz="3200" dirty="0" smtClean="0"/>
              <a:t>Tolleson Union High School District</a:t>
            </a:r>
          </a:p>
          <a:p>
            <a:r>
              <a:rPr lang="en-US" sz="3200" dirty="0" smtClean="0"/>
              <a:t>Middle to Low Income</a:t>
            </a:r>
          </a:p>
          <a:p>
            <a:r>
              <a:rPr lang="en-US" sz="3200" dirty="0" smtClean="0"/>
              <a:t>Suburban/Rural</a:t>
            </a:r>
            <a:endParaRPr lang="en-US" sz="3200" dirty="0"/>
          </a:p>
          <a:p>
            <a:r>
              <a:rPr lang="en-US" sz="3200" dirty="0" smtClean="0"/>
              <a:t>90%+ Free and Reduced Lunch</a:t>
            </a:r>
          </a:p>
          <a:p>
            <a:r>
              <a:rPr lang="en-US" sz="3200" dirty="0" smtClean="0"/>
              <a:t>2,231 Students</a:t>
            </a:r>
          </a:p>
        </p:txBody>
      </p:sp>
    </p:spTree>
    <p:extLst>
      <p:ext uri="{BB962C8B-B14F-4D97-AF65-F5344CB8AC3E}">
        <p14:creationId xmlns:p14="http://schemas.microsoft.com/office/powerpoint/2010/main" val="1081014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 Numbers</a:t>
            </a:r>
            <a:endParaRPr lang="en-US" sz="3200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8535191"/>
              </p:ext>
            </p:extLst>
          </p:nvPr>
        </p:nvGraphicFramePr>
        <p:xfrm>
          <a:off x="1279525" y="2190750"/>
          <a:ext cx="9629775" cy="39862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4825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 Big Five</a:t>
            </a:r>
            <a:endParaRPr lang="en-US" sz="32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Critical Thinking</a:t>
            </a:r>
          </a:p>
          <a:p>
            <a:r>
              <a:rPr lang="en-US" sz="3200" dirty="0" smtClean="0"/>
              <a:t>Problem Solving</a:t>
            </a:r>
          </a:p>
          <a:p>
            <a:r>
              <a:rPr lang="en-US" sz="3200" dirty="0" smtClean="0"/>
              <a:t>Group Dynamics</a:t>
            </a:r>
          </a:p>
          <a:p>
            <a:r>
              <a:rPr lang="en-US" sz="3200" dirty="0" smtClean="0"/>
              <a:t>Public Speaking</a:t>
            </a:r>
          </a:p>
          <a:p>
            <a:r>
              <a:rPr lang="en-US" sz="3200" dirty="0" smtClean="0"/>
              <a:t>General Scientific Literacy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86307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 Little One</a:t>
            </a:r>
            <a:endParaRPr lang="en-US" sz="32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Physics Content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99360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 Saying</a:t>
            </a:r>
            <a:endParaRPr lang="en-US" sz="32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 most important part of vacation is not the car you’re driving in…it is the journey and destination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71660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 Poll (Why did you take physics?)</a:t>
            </a: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3945263"/>
              </p:ext>
            </p:extLst>
          </p:nvPr>
        </p:nvGraphicFramePr>
        <p:xfrm>
          <a:off x="589935" y="2190746"/>
          <a:ext cx="10972800" cy="4308376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5486400"/>
                <a:gridCol w="5486400"/>
              </a:tblGrid>
              <a:tr h="538547"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Response</a:t>
                      </a:r>
                      <a:endParaRPr lang="en-US" sz="2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# of Students</a:t>
                      </a:r>
                      <a:endParaRPr lang="en-US" sz="2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8547">
                <a:tc>
                  <a:txBody>
                    <a:bodyPr/>
                    <a:lstStyle/>
                    <a:p>
                      <a:r>
                        <a:rPr lang="en-US" sz="2600" dirty="0" smtClean="0"/>
                        <a:t>College/Career</a:t>
                      </a:r>
                      <a:endParaRPr lang="en-US" sz="2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52</a:t>
                      </a:r>
                      <a:endParaRPr lang="en-US" sz="2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8547">
                <a:tc>
                  <a:txBody>
                    <a:bodyPr/>
                    <a:lstStyle/>
                    <a:p>
                      <a:r>
                        <a:rPr lang="en-US" sz="2600" dirty="0" smtClean="0"/>
                        <a:t>Interested in how the world works</a:t>
                      </a:r>
                      <a:endParaRPr lang="en-US" sz="2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35</a:t>
                      </a:r>
                      <a:endParaRPr lang="en-US" sz="2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8547">
                <a:tc>
                  <a:txBody>
                    <a:bodyPr/>
                    <a:lstStyle/>
                    <a:p>
                      <a:r>
                        <a:rPr lang="en-US" sz="2600" dirty="0" smtClean="0"/>
                        <a:t>Teacher/Councilor</a:t>
                      </a:r>
                      <a:r>
                        <a:rPr lang="en-US" sz="2600" baseline="0" dirty="0" smtClean="0"/>
                        <a:t> made me</a:t>
                      </a:r>
                      <a:endParaRPr lang="en-US" sz="2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29</a:t>
                      </a:r>
                      <a:endParaRPr lang="en-US" sz="2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8547">
                <a:tc>
                  <a:txBody>
                    <a:bodyPr/>
                    <a:lstStyle/>
                    <a:p>
                      <a:r>
                        <a:rPr lang="en-US" sz="2600" dirty="0" smtClean="0"/>
                        <a:t>Heard it was cool/fun</a:t>
                      </a:r>
                      <a:endParaRPr lang="en-US" sz="2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26</a:t>
                      </a:r>
                      <a:endParaRPr lang="en-US" sz="2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8547">
                <a:tc>
                  <a:txBody>
                    <a:bodyPr/>
                    <a:lstStyle/>
                    <a:p>
                      <a:r>
                        <a:rPr lang="en-US" sz="2600" dirty="0" smtClean="0"/>
                        <a:t>Teacher</a:t>
                      </a:r>
                      <a:endParaRPr lang="en-US" sz="2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13</a:t>
                      </a:r>
                      <a:endParaRPr lang="en-US" sz="2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8547">
                <a:tc>
                  <a:txBody>
                    <a:bodyPr/>
                    <a:lstStyle/>
                    <a:p>
                      <a:r>
                        <a:rPr lang="en-US" sz="2600" dirty="0" smtClean="0"/>
                        <a:t>Heard</a:t>
                      </a:r>
                      <a:r>
                        <a:rPr lang="en-US" sz="2600" baseline="0" dirty="0" smtClean="0"/>
                        <a:t> it could help with math</a:t>
                      </a:r>
                      <a:endParaRPr lang="en-US" sz="2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9</a:t>
                      </a:r>
                      <a:endParaRPr lang="en-US" sz="2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8547">
                <a:tc>
                  <a:txBody>
                    <a:bodyPr/>
                    <a:lstStyle/>
                    <a:p>
                      <a:r>
                        <a:rPr lang="en-US" sz="2600" dirty="0" smtClean="0"/>
                        <a:t>Sounded better than chemistry</a:t>
                      </a:r>
                      <a:endParaRPr lang="en-US" sz="2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5</a:t>
                      </a:r>
                      <a:endParaRPr lang="en-US" sz="2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7441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The Feedback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0160" y="2190749"/>
            <a:ext cx="9628632" cy="4485354"/>
          </a:xfrm>
        </p:spPr>
        <p:txBody>
          <a:bodyPr>
            <a:noAutofit/>
          </a:bodyPr>
          <a:lstStyle/>
          <a:p>
            <a:r>
              <a:rPr lang="en-US" sz="3200" dirty="0" smtClean="0"/>
              <a:t>Actively </a:t>
            </a:r>
            <a:r>
              <a:rPr lang="en-US" sz="3200" dirty="0"/>
              <a:t>discussing the importance of taking a fourth </a:t>
            </a:r>
            <a:r>
              <a:rPr lang="en-US" sz="3200" dirty="0" smtClean="0"/>
              <a:t>year of science</a:t>
            </a:r>
          </a:p>
          <a:p>
            <a:r>
              <a:rPr lang="en-US" sz="3200" dirty="0" smtClean="0"/>
              <a:t>Recruiting</a:t>
            </a:r>
          </a:p>
          <a:p>
            <a:r>
              <a:rPr lang="en-US" sz="3200" dirty="0"/>
              <a:t>C</a:t>
            </a:r>
            <a:r>
              <a:rPr lang="en-US" sz="3200" dirty="0" smtClean="0"/>
              <a:t>ontent </a:t>
            </a:r>
            <a:r>
              <a:rPr lang="en-US" sz="3200" dirty="0"/>
              <a:t>knowledge and the pedagogical skills needed to keep the course exciting and </a:t>
            </a:r>
            <a:r>
              <a:rPr lang="en-US" sz="3200" dirty="0" smtClean="0"/>
              <a:t>relevant</a:t>
            </a:r>
          </a:p>
          <a:p>
            <a:r>
              <a:rPr lang="en-US" sz="3200" dirty="0" smtClean="0"/>
              <a:t>Being stubborn*</a:t>
            </a:r>
          </a:p>
        </p:txBody>
      </p:sp>
    </p:spTree>
    <p:extLst>
      <p:ext uri="{BB962C8B-B14F-4D97-AF65-F5344CB8AC3E}">
        <p14:creationId xmlns:p14="http://schemas.microsoft.com/office/powerpoint/2010/main" val="740152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The Feedback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0160" y="2190749"/>
            <a:ext cx="9628632" cy="4485354"/>
          </a:xfrm>
        </p:spPr>
        <p:txBody>
          <a:bodyPr>
            <a:noAutofit/>
          </a:bodyPr>
          <a:lstStyle/>
          <a:p>
            <a:r>
              <a:rPr lang="en-US" sz="3200" dirty="0" smtClean="0"/>
              <a:t>Believe </a:t>
            </a:r>
            <a:r>
              <a:rPr lang="en-US" sz="3200" dirty="0"/>
              <a:t>in students’ capacity to </a:t>
            </a:r>
            <a:r>
              <a:rPr lang="en-US" sz="3200" dirty="0" smtClean="0"/>
              <a:t>learn</a:t>
            </a:r>
          </a:p>
          <a:p>
            <a:r>
              <a:rPr lang="en-US" sz="3200" dirty="0" smtClean="0"/>
              <a:t>Students </a:t>
            </a:r>
            <a:r>
              <a:rPr lang="en-US" sz="3200" dirty="0"/>
              <a:t>flock to </a:t>
            </a:r>
            <a:r>
              <a:rPr lang="en-US" sz="3200" dirty="0" smtClean="0"/>
              <a:t>the places </a:t>
            </a:r>
            <a:r>
              <a:rPr lang="en-US" sz="3200" dirty="0"/>
              <a:t>where they feel valued and </a:t>
            </a:r>
            <a:r>
              <a:rPr lang="en-US" sz="3200" dirty="0" smtClean="0"/>
              <a:t>successful</a:t>
            </a:r>
          </a:p>
          <a:p>
            <a:r>
              <a:rPr lang="en-US" sz="3200" dirty="0" smtClean="0"/>
              <a:t>They </a:t>
            </a:r>
            <a:r>
              <a:rPr lang="en-US" sz="3200" dirty="0"/>
              <a:t>don’t know </a:t>
            </a:r>
            <a:r>
              <a:rPr lang="en-US" sz="3200" dirty="0" smtClean="0"/>
              <a:t>that </a:t>
            </a:r>
            <a:r>
              <a:rPr lang="en-US" sz="3200" dirty="0"/>
              <a:t>physics </a:t>
            </a:r>
            <a:r>
              <a:rPr lang="en-US" sz="3200" dirty="0" smtClean="0"/>
              <a:t>is </a:t>
            </a:r>
            <a:r>
              <a:rPr lang="en-US" sz="3200" dirty="0"/>
              <a:t>considered the tough </a:t>
            </a:r>
            <a:r>
              <a:rPr lang="en-US" sz="3200" dirty="0" smtClean="0"/>
              <a:t>class</a:t>
            </a:r>
          </a:p>
          <a:p>
            <a:r>
              <a:rPr lang="en-US" sz="3200" dirty="0" smtClean="0"/>
              <a:t>Challenging </a:t>
            </a:r>
            <a:r>
              <a:rPr lang="en-US" sz="3200" dirty="0"/>
              <a:t>students’ thinking with consistent support and encouragement</a:t>
            </a:r>
          </a:p>
        </p:txBody>
      </p:sp>
    </p:spTree>
    <p:extLst>
      <p:ext uri="{BB962C8B-B14F-4D97-AF65-F5344CB8AC3E}">
        <p14:creationId xmlns:p14="http://schemas.microsoft.com/office/powerpoint/2010/main" val="3420071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The Conversation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0160" y="2190749"/>
            <a:ext cx="9628632" cy="4387032"/>
          </a:xfrm>
        </p:spPr>
        <p:txBody>
          <a:bodyPr>
            <a:noAutofit/>
          </a:bodyPr>
          <a:lstStyle/>
          <a:p>
            <a:r>
              <a:rPr lang="en-US" sz="3200" dirty="0" smtClean="0"/>
              <a:t>Councilors</a:t>
            </a:r>
          </a:p>
          <a:p>
            <a:pPr lvl="1"/>
            <a:r>
              <a:rPr lang="en-US" sz="3200" dirty="0" smtClean="0"/>
              <a:t>College</a:t>
            </a:r>
          </a:p>
          <a:p>
            <a:pPr lvl="1"/>
            <a:r>
              <a:rPr lang="en-US" sz="3200" dirty="0" smtClean="0"/>
              <a:t>Career</a:t>
            </a:r>
          </a:p>
          <a:p>
            <a:pPr lvl="1"/>
            <a:r>
              <a:rPr lang="en-US" sz="3200" dirty="0" smtClean="0"/>
              <a:t>Prerequisites</a:t>
            </a:r>
          </a:p>
          <a:p>
            <a:pPr lvl="1"/>
            <a:r>
              <a:rPr lang="en-US" sz="3200" dirty="0" smtClean="0"/>
              <a:t>Pamphlets (they love pamphlets)</a:t>
            </a:r>
          </a:p>
          <a:p>
            <a:r>
              <a:rPr lang="en-US" sz="3200" dirty="0" smtClean="0"/>
              <a:t>Teachers (all subjects)</a:t>
            </a:r>
          </a:p>
          <a:p>
            <a:pPr lvl="1"/>
            <a:r>
              <a:rPr lang="en-US" sz="3200" dirty="0" smtClean="0"/>
              <a:t>Better group skills, public speaking, etc.</a:t>
            </a:r>
          </a:p>
        </p:txBody>
      </p:sp>
    </p:spTree>
    <p:extLst>
      <p:ext uri="{BB962C8B-B14F-4D97-AF65-F5344CB8AC3E}">
        <p14:creationId xmlns:p14="http://schemas.microsoft.com/office/powerpoint/2010/main" val="4286132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The Conversation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0160" y="2190749"/>
            <a:ext cx="9628632" cy="4387032"/>
          </a:xfrm>
        </p:spPr>
        <p:txBody>
          <a:bodyPr>
            <a:noAutofit/>
          </a:bodyPr>
          <a:lstStyle/>
          <a:p>
            <a:r>
              <a:rPr lang="en-US" sz="3200" dirty="0" smtClean="0"/>
              <a:t>Admin</a:t>
            </a:r>
          </a:p>
          <a:p>
            <a:pPr lvl="1"/>
            <a:r>
              <a:rPr lang="en-US" sz="3200" dirty="0" smtClean="0"/>
              <a:t>The Big Five</a:t>
            </a:r>
          </a:p>
          <a:p>
            <a:r>
              <a:rPr lang="en-US" sz="3200" dirty="0" smtClean="0"/>
              <a:t>Parent nights</a:t>
            </a:r>
            <a:endParaRPr lang="en-US" sz="3200" dirty="0"/>
          </a:p>
          <a:p>
            <a:pPr lvl="1"/>
            <a:r>
              <a:rPr lang="en-US" sz="3200" dirty="0" smtClean="0"/>
              <a:t>Whatever makes them smile (know your audience)</a:t>
            </a:r>
          </a:p>
        </p:txBody>
      </p:sp>
    </p:spTree>
    <p:extLst>
      <p:ext uri="{BB962C8B-B14F-4D97-AF65-F5344CB8AC3E}">
        <p14:creationId xmlns:p14="http://schemas.microsoft.com/office/powerpoint/2010/main" val="1444942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 Method</a:t>
            </a:r>
            <a:endParaRPr lang="en-US" sz="32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80160" y="2190749"/>
            <a:ext cx="9628632" cy="4593509"/>
          </a:xfrm>
        </p:spPr>
        <p:txBody>
          <a:bodyPr>
            <a:normAutofit lnSpcReduction="10000"/>
          </a:bodyPr>
          <a:lstStyle/>
          <a:p>
            <a:r>
              <a:rPr lang="en-US" sz="3200" dirty="0" smtClean="0"/>
              <a:t>Tangents!</a:t>
            </a:r>
            <a:endParaRPr lang="en-US" sz="3200" dirty="0"/>
          </a:p>
          <a:p>
            <a:r>
              <a:rPr lang="en-US" sz="3200" dirty="0" smtClean="0"/>
              <a:t>You don’t know physics until you can talk physics</a:t>
            </a:r>
          </a:p>
          <a:p>
            <a:r>
              <a:rPr lang="en-US" sz="3200" dirty="0" smtClean="0"/>
              <a:t>Productive struggle</a:t>
            </a:r>
          </a:p>
          <a:p>
            <a:r>
              <a:rPr lang="en-US" sz="3200" dirty="0" smtClean="0"/>
              <a:t>Physics (verb)</a:t>
            </a:r>
          </a:p>
          <a:p>
            <a:r>
              <a:rPr lang="en-US" sz="3200" dirty="0" smtClean="0"/>
              <a:t>Multiple representations</a:t>
            </a:r>
          </a:p>
          <a:p>
            <a:r>
              <a:rPr lang="en-US" sz="3200" dirty="0" smtClean="0"/>
              <a:t>No retakes</a:t>
            </a:r>
          </a:p>
          <a:p>
            <a:r>
              <a:rPr lang="en-US" sz="3200" dirty="0" smtClean="0"/>
              <a:t>1 example per unit</a:t>
            </a:r>
          </a:p>
        </p:txBody>
      </p:sp>
    </p:spTree>
    <p:extLst>
      <p:ext uri="{BB962C8B-B14F-4D97-AF65-F5344CB8AC3E}">
        <p14:creationId xmlns:p14="http://schemas.microsoft.com/office/powerpoint/2010/main" val="1440355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Quote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"If you care about </a:t>
            </a:r>
            <a:r>
              <a:rPr lang="en-US" sz="3200" dirty="0" smtClean="0"/>
              <a:t>your physics program, </a:t>
            </a:r>
            <a:r>
              <a:rPr lang="en-US" sz="3200" dirty="0"/>
              <a:t>grow physics, not </a:t>
            </a:r>
            <a:r>
              <a:rPr lang="en-US" sz="3200" smtClean="0"/>
              <a:t>AP“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3310558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Zachary Kovach</a:t>
            </a:r>
            <a:br>
              <a:rPr lang="en-US" sz="4400" dirty="0" smtClean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>zachary.kovach@tuhsd.org</a:t>
            </a:r>
            <a:br>
              <a:rPr lang="en-US" sz="4400" dirty="0" smtClean="0"/>
            </a:br>
            <a:endParaRPr lang="en-US" sz="4400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797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ucation 16x9">
  <a:themeElements>
    <a:clrScheme name="Education">
      <a:dk1>
        <a:srgbClr val="3C4743"/>
      </a:dk1>
      <a:lt1>
        <a:srgbClr val="E5E6DA"/>
      </a:lt1>
      <a:dk2>
        <a:srgbClr val="000000"/>
      </a:dk2>
      <a:lt2>
        <a:srgbClr val="FFFFFF"/>
      </a:lt2>
      <a:accent1>
        <a:srgbClr val="DDC237"/>
      </a:accent1>
      <a:accent2>
        <a:srgbClr val="94A43E"/>
      </a:accent2>
      <a:accent3>
        <a:srgbClr val="6488A3"/>
      </a:accent3>
      <a:accent4>
        <a:srgbClr val="926E8F"/>
      </a:accent4>
      <a:accent5>
        <a:srgbClr val="96A1AA"/>
      </a:accent5>
      <a:accent6>
        <a:srgbClr val="A99E8A"/>
      </a:accent6>
      <a:hlink>
        <a:srgbClr val="6488A3"/>
      </a:hlink>
      <a:folHlink>
        <a:srgbClr val="926E8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ducation_16x9.potx" id="{AA5F22BC-61EA-4F01-AB22-75117871E196}" vid="{BD0EB374-1DDC-4F15-88A9-D386288C58A6}"/>
    </a:ext>
  </a:extLst>
</a:theme>
</file>

<file path=ppt/theme/theme2.xml><?xml version="1.0" encoding="utf-8"?>
<a:theme xmlns:a="http://schemas.openxmlformats.org/drawingml/2006/main" name="Office Theme">
  <a:themeElements>
    <a:clrScheme name="Education">
      <a:dk1>
        <a:srgbClr val="3C4743"/>
      </a:dk1>
      <a:lt1>
        <a:srgbClr val="E5E6DA"/>
      </a:lt1>
      <a:dk2>
        <a:srgbClr val="000000"/>
      </a:dk2>
      <a:lt2>
        <a:srgbClr val="FFFFFF"/>
      </a:lt2>
      <a:accent1>
        <a:srgbClr val="DDC237"/>
      </a:accent1>
      <a:accent2>
        <a:srgbClr val="94A43E"/>
      </a:accent2>
      <a:accent3>
        <a:srgbClr val="6488A3"/>
      </a:accent3>
      <a:accent4>
        <a:srgbClr val="926E8F"/>
      </a:accent4>
      <a:accent5>
        <a:srgbClr val="96A1AA"/>
      </a:accent5>
      <a:accent6>
        <a:srgbClr val="A99E8A"/>
      </a:accent6>
      <a:hlink>
        <a:srgbClr val="6488A3"/>
      </a:hlink>
      <a:folHlink>
        <a:srgbClr val="926E8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Education">
      <a:dk1>
        <a:srgbClr val="3C4743"/>
      </a:dk1>
      <a:lt1>
        <a:srgbClr val="E5E6DA"/>
      </a:lt1>
      <a:dk2>
        <a:srgbClr val="000000"/>
      </a:dk2>
      <a:lt2>
        <a:srgbClr val="FFFFFF"/>
      </a:lt2>
      <a:accent1>
        <a:srgbClr val="DDC237"/>
      </a:accent1>
      <a:accent2>
        <a:srgbClr val="94A43E"/>
      </a:accent2>
      <a:accent3>
        <a:srgbClr val="6488A3"/>
      </a:accent3>
      <a:accent4>
        <a:srgbClr val="926E8F"/>
      </a:accent4>
      <a:accent5>
        <a:srgbClr val="96A1AA"/>
      </a:accent5>
      <a:accent6>
        <a:srgbClr val="A99E8A"/>
      </a:accent6>
      <a:hlink>
        <a:srgbClr val="6488A3"/>
      </a:hlink>
      <a:folHlink>
        <a:srgbClr val="926E8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46F0C7C-95CD-4157-B59F-1693F8160BF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Educational subjects presentation, chalkboard illustrations design (widescreen)</Template>
  <TotalTime>0</TotalTime>
  <Words>281</Words>
  <Application>Microsoft Office PowerPoint</Application>
  <PresentationFormat>Widescreen</PresentationFormat>
  <Paragraphs>74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Wingdings</vt:lpstr>
      <vt:lpstr>Education 16x9</vt:lpstr>
      <vt:lpstr>Physics Enrollment</vt:lpstr>
      <vt:lpstr>The School</vt:lpstr>
      <vt:lpstr>The Numbers</vt:lpstr>
      <vt:lpstr>The Big Five</vt:lpstr>
      <vt:lpstr>The Little One</vt:lpstr>
      <vt:lpstr>The Saying</vt:lpstr>
      <vt:lpstr>The Poll (Why did you take physics?)</vt:lpstr>
      <vt:lpstr>The Feedback</vt:lpstr>
      <vt:lpstr>The Feedback</vt:lpstr>
      <vt:lpstr>The Conversation</vt:lpstr>
      <vt:lpstr>The Conversation</vt:lpstr>
      <vt:lpstr>The Method</vt:lpstr>
      <vt:lpstr>The Quote</vt:lpstr>
      <vt:lpstr>Zachary Kovach  zachary.kovach@tuhsd.org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2015-09-25T23:03:56Z</dcterms:created>
  <dcterms:modified xsi:type="dcterms:W3CDTF">2015-09-26T20:50:06Z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TC034629029991</vt:lpwstr>
  </property>
</Properties>
</file>